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5709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855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012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599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879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36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807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713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44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053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325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DD235-D726-4584-8982-1F6DA65A18C8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FCEC0-74C2-4F61-8068-CA5F5AA0B6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9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en-AU" dirty="0" smtClean="0"/>
              <a:t>Communication White Paper	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 anchor="ctr">
            <a:normAutofit fontScale="92500" lnSpcReduction="10000"/>
          </a:bodyPr>
          <a:lstStyle/>
          <a:p>
            <a:pPr algn="l"/>
            <a:r>
              <a:rPr lang="en-AU" dirty="0" smtClean="0"/>
              <a:t>‘…this paper recommends strong, open centralised communication, while still providing space and flexibility for each branch to keep a strong identity and individuality with dedicated spaces within the centralised website or newsletter and the ability to send out branch-­‐specific  bulletins if required.’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7726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Publishing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With existing Branch publications, should IPEd take over the copyright of existing society publications?</a:t>
            </a:r>
          </a:p>
          <a:p>
            <a:r>
              <a:rPr lang="en-AU" dirty="0" smtClean="0"/>
              <a:t>Does each of these publications need an editorial team that monitors the publication, develops revision cycles as required and manages distribution and sales?</a:t>
            </a:r>
          </a:p>
          <a:p>
            <a:r>
              <a:rPr lang="en-AU" smtClean="0"/>
              <a:t>Is </a:t>
            </a:r>
            <a:r>
              <a:rPr lang="en-AU" dirty="0" smtClean="0"/>
              <a:t>a policy required for the development of a publishing program?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203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What do we want? </a:t>
            </a:r>
            <a:br>
              <a:rPr lang="en-AU" dirty="0" smtClean="0"/>
            </a:br>
            <a:r>
              <a:rPr lang="en-AU" dirty="0" smtClean="0"/>
              <a:t>Gradual Change. </a:t>
            </a:r>
            <a:br>
              <a:rPr lang="en-AU" dirty="0" smtClean="0"/>
            </a:br>
            <a:r>
              <a:rPr lang="en-AU" dirty="0" smtClean="0"/>
              <a:t>When do we want it? </a:t>
            </a:r>
            <a:br>
              <a:rPr lang="en-AU" dirty="0" smtClean="0"/>
            </a:br>
            <a:r>
              <a:rPr lang="en-AU" dirty="0" smtClean="0"/>
              <a:t>In due course.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212976"/>
            <a:ext cx="8229600" cy="2941787"/>
          </a:xfrm>
        </p:spPr>
        <p:txBody>
          <a:bodyPr/>
          <a:lstStyle/>
          <a:p>
            <a:r>
              <a:rPr lang="en-AU" dirty="0" smtClean="0"/>
              <a:t>Communication changes are less urgent than governance, legal and financial changes.</a:t>
            </a:r>
          </a:p>
          <a:p>
            <a:r>
              <a:rPr lang="en-AU" dirty="0" smtClean="0"/>
              <a:t>After the transition, IPEd will develop a detailed communication plan, in consultation with Branches.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339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Focus of </a:t>
            </a:r>
            <a:r>
              <a:rPr lang="en-AU" dirty="0" err="1" smtClean="0"/>
              <a:t>IPEd’s</a:t>
            </a:r>
            <a:r>
              <a:rPr lang="en-AU" dirty="0" smtClean="0"/>
              <a:t> Communication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General communication, including external communication and promotion</a:t>
            </a:r>
          </a:p>
          <a:p>
            <a:r>
              <a:rPr lang="en-AU" dirty="0" smtClean="0"/>
              <a:t>Advocacy, including:</a:t>
            </a:r>
          </a:p>
          <a:p>
            <a:pPr marL="0" indent="-720000">
              <a:buNone/>
            </a:pPr>
            <a:r>
              <a:rPr lang="en-AU" dirty="0" smtClean="0"/>
              <a:t> – </a:t>
            </a:r>
            <a:r>
              <a:rPr lang="en-AU" dirty="0" smtClean="0"/>
              <a:t>	assistance </a:t>
            </a:r>
            <a:r>
              <a:rPr lang="en-AU" dirty="0" smtClean="0"/>
              <a:t>to members with </a:t>
            </a:r>
            <a:r>
              <a:rPr lang="en-US" dirty="0" smtClean="0"/>
              <a:t>rates </a:t>
            </a:r>
            <a:r>
              <a:rPr lang="en-US" dirty="0"/>
              <a:t>of </a:t>
            </a:r>
            <a:r>
              <a:rPr lang="en-US" dirty="0" smtClean="0"/>
              <a:t>pay, </a:t>
            </a:r>
            <a:r>
              <a:rPr lang="en-US" dirty="0" smtClean="0"/>
              <a:t>	contract </a:t>
            </a:r>
            <a:r>
              <a:rPr lang="en-US" dirty="0" smtClean="0"/>
              <a:t>negotiation, employment brokerage, </a:t>
            </a:r>
            <a:r>
              <a:rPr lang="en-US" dirty="0" smtClean="0"/>
              <a:t>	insurance</a:t>
            </a:r>
            <a:endParaRPr lang="en-US" dirty="0" smtClean="0"/>
          </a:p>
          <a:p>
            <a:pPr marL="0" indent="-720000">
              <a:buNone/>
            </a:pPr>
            <a:r>
              <a:rPr lang="en-AU" dirty="0" smtClean="0"/>
              <a:t> – </a:t>
            </a:r>
            <a:r>
              <a:rPr lang="en-AU" dirty="0" smtClean="0"/>
              <a:t>	</a:t>
            </a:r>
            <a:r>
              <a:rPr lang="en-US" dirty="0" smtClean="0"/>
              <a:t>higher </a:t>
            </a:r>
            <a:r>
              <a:rPr lang="en-US" dirty="0"/>
              <a:t>level </a:t>
            </a:r>
            <a:r>
              <a:rPr lang="en-US" dirty="0" smtClean="0"/>
              <a:t>advocacy, </a:t>
            </a:r>
            <a:r>
              <a:rPr lang="en-US" dirty="0"/>
              <a:t>such as lobbying </a:t>
            </a:r>
            <a:r>
              <a:rPr lang="en-US" dirty="0" smtClean="0"/>
              <a:t>re </a:t>
            </a:r>
            <a:r>
              <a:rPr lang="en-US" dirty="0" smtClean="0"/>
              <a:t>	Style </a:t>
            </a:r>
            <a:r>
              <a:rPr lang="en-US" dirty="0" smtClean="0"/>
              <a:t>Manual, working with potential </a:t>
            </a:r>
            <a:r>
              <a:rPr lang="en-US" dirty="0" smtClean="0"/>
              <a:t>	employers </a:t>
            </a:r>
            <a:r>
              <a:rPr lang="en-US" dirty="0" smtClean="0"/>
              <a:t>(e.g. government, tertiary </a:t>
            </a:r>
            <a:r>
              <a:rPr lang="en-US" dirty="0" smtClean="0"/>
              <a:t>	institutions</a:t>
            </a:r>
            <a:r>
              <a:rPr lang="en-US" dirty="0" smtClean="0"/>
              <a:t>) for </a:t>
            </a:r>
            <a:r>
              <a:rPr lang="en-US" dirty="0"/>
              <a:t>recognition of accreditation </a:t>
            </a:r>
            <a:r>
              <a:rPr lang="en-US" dirty="0" smtClean="0"/>
              <a:t>	of </a:t>
            </a:r>
            <a:r>
              <a:rPr lang="en-US" dirty="0" smtClean="0"/>
              <a:t>editors.</a:t>
            </a: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4544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Website – interim steps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Branch </a:t>
            </a:r>
            <a:r>
              <a:rPr lang="en-US" dirty="0"/>
              <a:t>website officers </a:t>
            </a:r>
            <a:r>
              <a:rPr lang="en-US" dirty="0" smtClean="0"/>
              <a:t>should work </a:t>
            </a:r>
            <a:r>
              <a:rPr lang="en-US" dirty="0"/>
              <a:t>together </a:t>
            </a:r>
            <a:r>
              <a:rPr lang="en-US" dirty="0" smtClean="0"/>
              <a:t>to:</a:t>
            </a:r>
          </a:p>
          <a:p>
            <a:r>
              <a:rPr lang="en-US" dirty="0" smtClean="0"/>
              <a:t>migrate </a:t>
            </a:r>
            <a:r>
              <a:rPr lang="en-US" dirty="0"/>
              <a:t>relevant material from individual society websites to the </a:t>
            </a:r>
            <a:r>
              <a:rPr lang="en-US" dirty="0" err="1"/>
              <a:t>IPEd</a:t>
            </a:r>
            <a:r>
              <a:rPr lang="en-US" dirty="0"/>
              <a:t> </a:t>
            </a:r>
            <a:r>
              <a:rPr lang="en-US" dirty="0" smtClean="0"/>
              <a:t>site</a:t>
            </a:r>
          </a:p>
          <a:p>
            <a:r>
              <a:rPr lang="en-US" dirty="0" smtClean="0"/>
              <a:t>develop </a:t>
            </a:r>
            <a:r>
              <a:rPr lang="en-US" dirty="0"/>
              <a:t>a brief for a future web developer to design a single central site with branch subsites.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/>
              <a:t>the outset, the </a:t>
            </a:r>
            <a:r>
              <a:rPr lang="en-US" dirty="0" err="1"/>
              <a:t>IPEd</a:t>
            </a:r>
            <a:r>
              <a:rPr lang="en-US" dirty="0"/>
              <a:t> site will link to the </a:t>
            </a:r>
            <a:r>
              <a:rPr lang="en-US" dirty="0" err="1"/>
              <a:t>IPEd</a:t>
            </a:r>
            <a:r>
              <a:rPr lang="en-US" dirty="0"/>
              <a:t> membership portal, event registration and access to </a:t>
            </a:r>
            <a:r>
              <a:rPr lang="en-US" dirty="0" smtClean="0"/>
              <a:t>members­‐only resources</a:t>
            </a:r>
            <a:r>
              <a:rPr lang="en-US" dirty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8874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Future Website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Single, national site envisaged</a:t>
            </a:r>
          </a:p>
          <a:p>
            <a:r>
              <a:rPr lang="en-AU" dirty="0" smtClean="0"/>
              <a:t>No funds set aside for current FY</a:t>
            </a:r>
          </a:p>
          <a:p>
            <a:r>
              <a:rPr lang="en-AU" dirty="0" smtClean="0"/>
              <a:t>Branch-specific </a:t>
            </a:r>
            <a:r>
              <a:rPr lang="en-AU" dirty="0" smtClean="0"/>
              <a:t>sub-sites</a:t>
            </a:r>
          </a:p>
          <a:p>
            <a:r>
              <a:rPr lang="en-AU" dirty="0" smtClean="0"/>
              <a:t>Member-only area</a:t>
            </a:r>
          </a:p>
          <a:p>
            <a:r>
              <a:rPr lang="en-US" dirty="0" smtClean="0"/>
              <a:t>Web </a:t>
            </a:r>
            <a:r>
              <a:rPr lang="en-US" dirty="0"/>
              <a:t>developer </a:t>
            </a:r>
            <a:r>
              <a:rPr lang="en-US" dirty="0" smtClean="0"/>
              <a:t>employed </a:t>
            </a:r>
            <a:r>
              <a:rPr lang="en-US" dirty="0"/>
              <a:t>to take the best of the current websites and develop a structure that addresses the aims, target audiences and technical functionality of the site, while an information architect designs the most effective navigation.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132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Member-only section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spcBef>
                <a:spcPts val="600"/>
              </a:spcBef>
            </a:pPr>
            <a:r>
              <a:rPr lang="en-US" dirty="0"/>
              <a:t>Membership </a:t>
            </a:r>
            <a:r>
              <a:rPr lang="en-US" dirty="0" smtClean="0"/>
              <a:t>administration</a:t>
            </a:r>
          </a:p>
          <a:p>
            <a:pPr lvl="0">
              <a:spcBef>
                <a:spcPts val="600"/>
              </a:spcBef>
            </a:pPr>
            <a:r>
              <a:rPr lang="en-US" dirty="0" smtClean="0"/>
              <a:t>Dedicated </a:t>
            </a:r>
            <a:r>
              <a:rPr lang="en-US" dirty="0"/>
              <a:t>sections that either link to or include information relevant to the branches</a:t>
            </a:r>
            <a:endParaRPr lang="en-AU" dirty="0"/>
          </a:p>
          <a:p>
            <a:pPr lvl="0">
              <a:spcBef>
                <a:spcPts val="600"/>
              </a:spcBef>
            </a:pPr>
            <a:r>
              <a:rPr lang="en-US" dirty="0"/>
              <a:t>Interactive blog or forum for inter-</a:t>
            </a:r>
            <a:r>
              <a:rPr lang="en-US" dirty="0" smtClean="0"/>
              <a:t>­member </a:t>
            </a:r>
            <a:r>
              <a:rPr lang="en-US" dirty="0"/>
              <a:t>dialogue and conversation</a:t>
            </a:r>
            <a:endParaRPr lang="en-AU" dirty="0"/>
          </a:p>
          <a:p>
            <a:pPr lvl="0">
              <a:spcBef>
                <a:spcPts val="600"/>
              </a:spcBef>
            </a:pPr>
            <a:r>
              <a:rPr lang="en-US" dirty="0"/>
              <a:t>Professional development training notes</a:t>
            </a:r>
            <a:endParaRPr lang="en-AU" dirty="0"/>
          </a:p>
          <a:p>
            <a:pPr lvl="0">
              <a:spcBef>
                <a:spcPts val="600"/>
              </a:spcBef>
            </a:pPr>
            <a:r>
              <a:rPr lang="en-US" dirty="0"/>
              <a:t>Industry and professional development resources</a:t>
            </a:r>
            <a:endParaRPr lang="en-AU" dirty="0"/>
          </a:p>
          <a:p>
            <a:pPr lvl="0">
              <a:spcBef>
                <a:spcPts val="600"/>
              </a:spcBef>
            </a:pPr>
            <a:r>
              <a:rPr lang="en-US" dirty="0"/>
              <a:t>Jobs board where </a:t>
            </a:r>
            <a:r>
              <a:rPr lang="en-US" dirty="0" err="1"/>
              <a:t>organisations</a:t>
            </a:r>
            <a:r>
              <a:rPr lang="en-US" dirty="0"/>
              <a:t> looking for editors can post jobs, freelance assignments and editing contract roles (professional members only</a:t>
            </a:r>
            <a:endParaRPr lang="en-AU" dirty="0"/>
          </a:p>
          <a:p>
            <a:pPr lvl="0">
              <a:spcBef>
                <a:spcPts val="600"/>
              </a:spcBef>
            </a:pPr>
            <a:r>
              <a:rPr lang="en-US" dirty="0"/>
              <a:t>Constitution, </a:t>
            </a:r>
            <a:r>
              <a:rPr lang="en-US" dirty="0" smtClean="0"/>
              <a:t>by­‐</a:t>
            </a:r>
            <a:r>
              <a:rPr lang="en-US" dirty="0"/>
              <a:t>laws, Code of ethics.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27393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en-US" sz="3600" dirty="0"/>
              <a:t>NEWSLETTERS AND </a:t>
            </a:r>
            <a:r>
              <a:rPr lang="en-US" sz="3600" dirty="0" smtClean="0"/>
              <a:t>MAGAZINES</a:t>
            </a:r>
            <a:br>
              <a:rPr lang="en-US" sz="3600" dirty="0" smtClean="0"/>
            </a:br>
            <a:r>
              <a:rPr lang="en-US" sz="3600" dirty="0" smtClean="0"/>
              <a:t>Proposed: A new national newsletter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collaborative effort, requiring the expertise and experience of </a:t>
            </a:r>
            <a:r>
              <a:rPr lang="en-US" dirty="0" err="1"/>
              <a:t>IPEd’s</a:t>
            </a:r>
            <a:r>
              <a:rPr lang="en-US" dirty="0"/>
              <a:t> Communication Officer and the society newsletter editors, whose publications are likely to be </a:t>
            </a:r>
            <a:r>
              <a:rPr lang="en-US" dirty="0" smtClean="0"/>
              <a:t>subsumed</a:t>
            </a:r>
          </a:p>
          <a:p>
            <a:r>
              <a:rPr lang="en-US" dirty="0" smtClean="0"/>
              <a:t>Possibly monthly</a:t>
            </a:r>
          </a:p>
          <a:p>
            <a:r>
              <a:rPr lang="en-US" dirty="0" smtClean="0"/>
              <a:t>Digital only, delivered by email link</a:t>
            </a:r>
          </a:p>
          <a:p>
            <a:r>
              <a:rPr lang="en-US" dirty="0" smtClean="0"/>
              <a:t>Rotating ‘guest’ editors.</a:t>
            </a:r>
          </a:p>
          <a:p>
            <a:r>
              <a:rPr lang="en-US" dirty="0" smtClean="0"/>
              <a:t>Publicly available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40367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 smtClean="0"/>
              <a:t>Branches may wish to keep their own Facebook, Linked In and Twitter sites for local communication.</a:t>
            </a:r>
          </a:p>
          <a:p>
            <a:r>
              <a:rPr lang="en-AU" b="1" dirty="0" smtClean="0"/>
              <a:t>Social media policy to be developed</a:t>
            </a:r>
          </a:p>
          <a:p>
            <a:r>
              <a:rPr lang="en-US" b="1" dirty="0"/>
              <a:t>Secret Editors’ Business </a:t>
            </a:r>
            <a:r>
              <a:rPr lang="en-US" b="1" dirty="0" smtClean="0"/>
              <a:t>(a closed Facebook group) seen as valuable.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960355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Branding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AU" b="1" dirty="0" smtClean="0"/>
              <a:t>What will IPEd be called?</a:t>
            </a:r>
          </a:p>
          <a:p>
            <a:r>
              <a:rPr lang="en-AU" b="1" dirty="0" smtClean="0"/>
              <a:t>How will Branches be distinguished?</a:t>
            </a:r>
          </a:p>
          <a:p>
            <a:r>
              <a:rPr lang="en-AU" b="1" dirty="0" smtClean="0"/>
              <a:t>A single logo, or more than one?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411147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457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Communication White Paper </vt:lpstr>
      <vt:lpstr>What do we want?  Gradual Change.  When do we want it?  In due course.</vt:lpstr>
      <vt:lpstr>Focus of IPEd’s Communication</vt:lpstr>
      <vt:lpstr>Website – interim steps</vt:lpstr>
      <vt:lpstr>Future Website</vt:lpstr>
      <vt:lpstr>Member-only section</vt:lpstr>
      <vt:lpstr>NEWSLETTERS AND MAGAZINES Proposed: A new national newsletter</vt:lpstr>
      <vt:lpstr>SOCIAL MEDIA</vt:lpstr>
      <vt:lpstr>Branding</vt:lpstr>
      <vt:lpstr>Publishing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White Paper </dc:title>
  <dc:creator>Eris</dc:creator>
  <cp:lastModifiedBy>Eris</cp:lastModifiedBy>
  <cp:revision>7</cp:revision>
  <dcterms:created xsi:type="dcterms:W3CDTF">2015-09-29T06:17:28Z</dcterms:created>
  <dcterms:modified xsi:type="dcterms:W3CDTF">2015-09-30T03:08:04Z</dcterms:modified>
</cp:coreProperties>
</file>