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8" r:id="rId5"/>
    <p:sldId id="260" r:id="rId6"/>
    <p:sldId id="267" r:id="rId7"/>
    <p:sldId id="261" r:id="rId8"/>
    <p:sldId id="265" r:id="rId9"/>
    <p:sldId id="264" r:id="rId10"/>
    <p:sldId id="262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6320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59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150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755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6836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037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413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560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362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719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4532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71760-EB14-4FBD-8246-C10E709DA515}" type="datetimeFigureOut">
              <a:rPr lang="en-AU" smtClean="0"/>
              <a:t>30/09/2015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4D043-C66E-4314-B089-4E8671F6CC3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740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b="1" dirty="0" smtClean="0"/>
              <a:t>IPEd Constitution</a:t>
            </a:r>
            <a:endParaRPr lang="en-A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b="1" dirty="0" smtClean="0"/>
              <a:t>Summary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2416957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AU" u="sng" dirty="0"/>
              <a:t>Councillors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AU" b="1" dirty="0"/>
              <a:t>Councillors are elected by Branches. They are the governing body </a:t>
            </a:r>
            <a:r>
              <a:rPr lang="en-AU" b="1" dirty="0" smtClean="0"/>
              <a:t>(Board </a:t>
            </a:r>
            <a:r>
              <a:rPr lang="en-AU" b="1" dirty="0"/>
              <a:t>of Directors) of IPEd.</a:t>
            </a:r>
          </a:p>
          <a:p>
            <a:pPr lvl="0"/>
            <a:r>
              <a:rPr lang="en-AU" b="1" dirty="0"/>
              <a:t>Councillors elect their Chair.</a:t>
            </a:r>
          </a:p>
          <a:p>
            <a:pPr lvl="0"/>
            <a:r>
              <a:rPr lang="en-AU" b="1" dirty="0"/>
              <a:t>At the first AGM, half the Councillors will be appointed for one year, half for two years.</a:t>
            </a:r>
          </a:p>
          <a:p>
            <a:pPr lvl="0"/>
            <a:r>
              <a:rPr lang="en-AU" b="1" dirty="0"/>
              <a:t>Thereafter, terms will be two years, with a maximum of three terms.</a:t>
            </a:r>
          </a:p>
          <a:p>
            <a:pPr lvl="0"/>
            <a:r>
              <a:rPr lang="en-AU" b="1" dirty="0"/>
              <a:t>Councillors can be removed by a vote of members (but not clear whether Branch can replace Councillor – probably not). There is a right of appeal.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1719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620688"/>
            <a:ext cx="7200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AU" sz="2800" b="1" dirty="0"/>
              <a:t>Branch Committees may appoint an Alternate Councillor, who acts as a back-up.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AU" sz="2800" b="1" dirty="0"/>
              <a:t>The quorum for a Council meeting is ‘the next whole number after one-half of the number of Councillors in office’, although Council can change this. The minimum number of Councillors is 4.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AU" sz="2800" b="1" dirty="0"/>
              <a:t>Councillors may also vote electronically rather than meet.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AU" sz="2800" b="1" dirty="0"/>
              <a:t>An Executive Officer of IPEd may be engaged but will be subject to Councillors’ decisions.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AU" sz="2800" b="1" dirty="0"/>
              <a:t>Additional, non-voting Councillors may be </a:t>
            </a:r>
            <a:r>
              <a:rPr lang="en-AU" sz="2800" b="1" dirty="0" err="1"/>
              <a:t>coopted</a:t>
            </a:r>
            <a:r>
              <a:rPr lang="en-AU" sz="2800" b="1" dirty="0"/>
              <a:t>.</a:t>
            </a:r>
            <a:endParaRPr lang="en-AU" sz="2800" b="1" dirty="0"/>
          </a:p>
        </p:txBody>
      </p:sp>
    </p:spTree>
    <p:extLst>
      <p:ext uri="{BB962C8B-B14F-4D97-AF65-F5344CB8AC3E}">
        <p14:creationId xmlns:p14="http://schemas.microsoft.com/office/powerpoint/2010/main" val="3846554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u="sng" dirty="0"/>
              <a:t>Transition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spcBef>
                <a:spcPts val="600"/>
              </a:spcBef>
            </a:pPr>
            <a:r>
              <a:rPr lang="en-AU" b="1" dirty="0"/>
              <a:t>Societies that vote for change will become branches of IPEd (but may keep their current names).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Members will be transferred to IPEd (direct membership) and the membership system managed centrally.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Society funds earmarked for the transition (membership formula) will be transferred to IPEd.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Surplus funds will be transferred to IPEd but reserved for that Branch’s purposes.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85013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AU" b="1" u="sng" dirty="0"/>
              <a:t>Membership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 anchor="ctr" anchorCtr="0">
            <a:noAutofit/>
          </a:bodyPr>
          <a:lstStyle/>
          <a:p>
            <a:pPr lvl="0">
              <a:spcBef>
                <a:spcPts val="0"/>
              </a:spcBef>
            </a:pPr>
            <a:r>
              <a:rPr lang="en-AU" sz="2800" b="1" dirty="0"/>
              <a:t>Voting and non-voting </a:t>
            </a:r>
            <a:r>
              <a:rPr lang="en-AU" sz="2800" b="1" dirty="0" smtClean="0"/>
              <a:t>members.</a:t>
            </a:r>
            <a:endParaRPr lang="en-AU" sz="2800" b="1" dirty="0"/>
          </a:p>
          <a:p>
            <a:pPr lvl="0">
              <a:spcBef>
                <a:spcPts val="0"/>
              </a:spcBef>
            </a:pPr>
            <a:r>
              <a:rPr lang="en-AU" sz="2800" b="1" dirty="0"/>
              <a:t>Fees set by Council each year; any increase above 15% must be voted on by members.</a:t>
            </a:r>
          </a:p>
          <a:p>
            <a:pPr lvl="0">
              <a:spcBef>
                <a:spcPts val="0"/>
              </a:spcBef>
            </a:pPr>
            <a:r>
              <a:rPr lang="en-AU" sz="2800" b="1" dirty="0"/>
              <a:t>Members’ rights suspended if subscription is 30 days late.</a:t>
            </a:r>
          </a:p>
          <a:p>
            <a:pPr lvl="0">
              <a:spcBef>
                <a:spcPts val="0"/>
              </a:spcBef>
            </a:pPr>
            <a:r>
              <a:rPr lang="en-AU" sz="2800" b="1" dirty="0"/>
              <a:t>Members’ rights terminated after 90 days of non-payment</a:t>
            </a:r>
            <a:r>
              <a:rPr lang="en-AU" sz="2800" b="1" dirty="0" smtClean="0"/>
              <a:t>.</a:t>
            </a:r>
          </a:p>
          <a:p>
            <a:pPr marL="0" indent="0">
              <a:buNone/>
            </a:pP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469932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1730" y="692696"/>
            <a:ext cx="6408712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sz="2800" b="1" dirty="0"/>
              <a:t>Members can be expelled by Council for breaches of a Code of Ethics. There are appeal rights.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A Member who has been expelled is not permitted to reapply for membership.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Every Member undertakes to contribute an amount not exceeding $10.00 to the property of the Company if it is wound up while the Member is still a Member, or within one year after a former Member ceases to be a Member (to cover any debts or liabilities).</a:t>
            </a:r>
            <a:endParaRPr lang="en-AU" sz="2800" b="1" dirty="0"/>
          </a:p>
        </p:txBody>
      </p:sp>
    </p:spTree>
    <p:extLst>
      <p:ext uri="{BB962C8B-B14F-4D97-AF65-F5344CB8AC3E}">
        <p14:creationId xmlns:p14="http://schemas.microsoft.com/office/powerpoint/2010/main" val="3972297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AU" u="sng" dirty="0"/>
              <a:t>Branches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lvl="0">
              <a:spcBef>
                <a:spcPts val="600"/>
              </a:spcBef>
            </a:pPr>
            <a:r>
              <a:rPr lang="en-AU" b="1" dirty="0"/>
              <a:t>Branches will generally be geographic.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Each member will be assigned to one Branch only.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A member may request a change of Branch.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Each Branch is managed by a Branch Committee elected by the Members of the Branch.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Branches operate local activities, including networking and training events, membership meetings, representation of IPEd locally and participation in the organisation of national editors’ conferences run in the Branches’ regions</a:t>
            </a:r>
            <a:r>
              <a:rPr lang="en-AU" b="1" dirty="0" smtClean="0"/>
              <a:t>.</a:t>
            </a: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3403243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980728"/>
            <a:ext cx="698477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Branches may not hold or operate bank accounts but may have access to a centrally held reserved funds account, for which the Branch Committee may approve appropriate expenditure.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All Branch procedures and documents are subject to audit.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Sub-branches and Special Interest Groups may also be formed; not much detail on this.</a:t>
            </a:r>
            <a:endParaRPr lang="en-AU" sz="2800" b="1" dirty="0"/>
          </a:p>
        </p:txBody>
      </p:sp>
    </p:spTree>
    <p:extLst>
      <p:ext uri="{BB962C8B-B14F-4D97-AF65-F5344CB8AC3E}">
        <p14:creationId xmlns:p14="http://schemas.microsoft.com/office/powerpoint/2010/main" val="3457349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26368"/>
          </a:xfrm>
        </p:spPr>
        <p:txBody>
          <a:bodyPr/>
          <a:lstStyle/>
          <a:p>
            <a:r>
              <a:rPr lang="en-AU" u="sng" dirty="0"/>
              <a:t>General meetings (national)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lvl="0"/>
            <a:r>
              <a:rPr lang="en-AU" b="1" dirty="0"/>
              <a:t>One at least held per year (AGM); others as needed. Can be initiated by a member’s request.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21 days’ warning; opportunity for special resolutions to be moved.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A Special Resolution must be carried by not less than three-quarters of the votes cast.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Chair of Council presides.</a:t>
            </a:r>
          </a:p>
          <a:p>
            <a:pPr lvl="0">
              <a:spcBef>
                <a:spcPts val="600"/>
              </a:spcBef>
            </a:pPr>
            <a:r>
              <a:rPr lang="en-AU" b="1" dirty="0"/>
              <a:t>No business outside the agenda to be conducted at any general meeting.</a:t>
            </a:r>
          </a:p>
          <a:p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1256616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1288" y="345035"/>
            <a:ext cx="7615127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Quorum is 25 members, in person OR by proxy.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Proxy forms must be received 3 days before a meeting.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If no quorum, meeting adjourned; next meeting, quorum is 10.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Chair may hold any number of proxies; other members.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Chair has a casting vote in addition to voting as a member. 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Electronic ballots may be held instead of meetings.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800" b="1" dirty="0"/>
              <a:t>No poll may be taken on the Chair of the meeting.</a:t>
            </a:r>
            <a:endParaRPr lang="en-AU" sz="2800" b="1" dirty="0"/>
          </a:p>
        </p:txBody>
      </p:sp>
    </p:spTree>
    <p:extLst>
      <p:ext uri="{BB962C8B-B14F-4D97-AF65-F5344CB8AC3E}">
        <p14:creationId xmlns:p14="http://schemas.microsoft.com/office/powerpoint/2010/main" val="2260096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General meetings (local)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 smtClean="0"/>
              <a:t>All Branches will be expected to charge members to attend meetings other than AGMs or Special GMs. </a:t>
            </a:r>
          </a:p>
          <a:p>
            <a:r>
              <a:rPr lang="en-AU" b="1" dirty="0" smtClean="0"/>
              <a:t>The aim is for meetings to be cost-neutral.</a:t>
            </a:r>
          </a:p>
          <a:p>
            <a:r>
              <a:rPr lang="en-AU" b="1" dirty="0" smtClean="0"/>
              <a:t>Most </a:t>
            </a:r>
            <a:r>
              <a:rPr lang="en-AU" b="1" dirty="0" smtClean="0"/>
              <a:t>Societies currently charge; CSE does not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64152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700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IPEd Constitution</vt:lpstr>
      <vt:lpstr>Transition</vt:lpstr>
      <vt:lpstr>Membership</vt:lpstr>
      <vt:lpstr>PowerPoint Presentation</vt:lpstr>
      <vt:lpstr>Branches</vt:lpstr>
      <vt:lpstr>PowerPoint Presentation</vt:lpstr>
      <vt:lpstr>General meetings (national)</vt:lpstr>
      <vt:lpstr>PowerPoint Presentation</vt:lpstr>
      <vt:lpstr>General meetings (local)</vt:lpstr>
      <vt:lpstr>Councillors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IPEd Constitution</dc:title>
  <dc:creator>Eris</dc:creator>
  <cp:lastModifiedBy>Eris</cp:lastModifiedBy>
  <cp:revision>8</cp:revision>
  <dcterms:created xsi:type="dcterms:W3CDTF">2015-09-29T04:04:14Z</dcterms:created>
  <dcterms:modified xsi:type="dcterms:W3CDTF">2015-09-30T03:02:55Z</dcterms:modified>
</cp:coreProperties>
</file>