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9" r:id="rId2"/>
    <p:sldId id="262" r:id="rId3"/>
    <p:sldId id="265" r:id="rId4"/>
    <p:sldId id="26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5" d="100"/>
          <a:sy n="135" d="100"/>
        </p:scale>
        <p:origin x="-944"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D11D6DB7-9A0F-42F9-8A1B-1CAAFFCEE903}" type="datetimeFigureOut">
              <a:rPr lang="en-AU" smtClean="0"/>
              <a:t>9/10/15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176932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D11D6DB7-9A0F-42F9-8A1B-1CAAFFCEE903}" type="datetimeFigureOut">
              <a:rPr lang="en-AU" smtClean="0"/>
              <a:t>9/10/15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1149538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D11D6DB7-9A0F-42F9-8A1B-1CAAFFCEE903}" type="datetimeFigureOut">
              <a:rPr lang="en-AU" smtClean="0"/>
              <a:t>9/10/15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1754952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D11D6DB7-9A0F-42F9-8A1B-1CAAFFCEE903}" type="datetimeFigureOut">
              <a:rPr lang="en-AU" smtClean="0"/>
              <a:t>9/10/15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1989710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1D6DB7-9A0F-42F9-8A1B-1CAAFFCEE903}" type="datetimeFigureOut">
              <a:rPr lang="en-AU" smtClean="0"/>
              <a:t>9/10/15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958992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D11D6DB7-9A0F-42F9-8A1B-1CAAFFCEE903}" type="datetimeFigureOut">
              <a:rPr lang="en-AU" smtClean="0"/>
              <a:t>9/10/15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3663554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D11D6DB7-9A0F-42F9-8A1B-1CAAFFCEE903}" type="datetimeFigureOut">
              <a:rPr lang="en-AU" smtClean="0"/>
              <a:t>9/10/15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1124982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D11D6DB7-9A0F-42F9-8A1B-1CAAFFCEE903}" type="datetimeFigureOut">
              <a:rPr lang="en-AU" smtClean="0"/>
              <a:t>9/10/15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4153447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1D6DB7-9A0F-42F9-8A1B-1CAAFFCEE903}" type="datetimeFigureOut">
              <a:rPr lang="en-AU" smtClean="0"/>
              <a:t>9/10/15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1423394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1D6DB7-9A0F-42F9-8A1B-1CAAFFCEE903}" type="datetimeFigureOut">
              <a:rPr lang="en-AU" smtClean="0"/>
              <a:t>9/10/15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2118892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1D6DB7-9A0F-42F9-8A1B-1CAAFFCEE903}" type="datetimeFigureOut">
              <a:rPr lang="en-AU" smtClean="0"/>
              <a:t>9/10/15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0986C10-002F-4C67-BCF1-82800F84AB7F}" type="slidenum">
              <a:rPr lang="en-AU" smtClean="0"/>
              <a:t>‹#›</a:t>
            </a:fld>
            <a:endParaRPr lang="en-AU"/>
          </a:p>
        </p:txBody>
      </p:sp>
    </p:spTree>
    <p:extLst>
      <p:ext uri="{BB962C8B-B14F-4D97-AF65-F5344CB8AC3E}">
        <p14:creationId xmlns:p14="http://schemas.microsoft.com/office/powerpoint/2010/main" val="19683105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1D6DB7-9A0F-42F9-8A1B-1CAAFFCEE903}" type="datetimeFigureOut">
              <a:rPr lang="en-AU" smtClean="0"/>
              <a:t>9/10/15</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86C10-002F-4C67-BCF1-82800F84AB7F}" type="slidenum">
              <a:rPr lang="en-AU" smtClean="0"/>
              <a:t>‹#›</a:t>
            </a:fld>
            <a:endParaRPr lang="en-AU"/>
          </a:p>
        </p:txBody>
      </p:sp>
    </p:spTree>
    <p:extLst>
      <p:ext uri="{BB962C8B-B14F-4D97-AF65-F5344CB8AC3E}">
        <p14:creationId xmlns:p14="http://schemas.microsoft.com/office/powerpoint/2010/main" val="48928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package" Target="../embeddings/Microsoft_Word_Document1.docx"/><Relationship Id="rId4" Type="http://schemas.openxmlformats.org/officeDocument/2006/relationships/image" Target="../media/image1.emf"/><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173415334"/>
              </p:ext>
            </p:extLst>
          </p:nvPr>
        </p:nvGraphicFramePr>
        <p:xfrm>
          <a:off x="1043608" y="908720"/>
          <a:ext cx="6696744" cy="4968551"/>
        </p:xfrm>
        <a:graphic>
          <a:graphicData uri="http://schemas.openxmlformats.org/presentationml/2006/ole">
            <mc:AlternateContent xmlns:mc="http://schemas.openxmlformats.org/markup-compatibility/2006">
              <mc:Choice xmlns:v="urn:schemas-microsoft-com:vml" Requires="v">
                <p:oleObj spid="_x0000_s4102" name="Document" r:id="rId3" imgW="6021854" imgH="4143383" progId="Word.Document.12">
                  <p:embed/>
                </p:oleObj>
              </mc:Choice>
              <mc:Fallback>
                <p:oleObj name="Document" r:id="rId3" imgW="6021854" imgH="4143383" progId="Word.Document.12">
                  <p:embed/>
                  <p:pic>
                    <p:nvPicPr>
                      <p:cNvPr id="0" name=""/>
                      <p:cNvPicPr/>
                      <p:nvPr/>
                    </p:nvPicPr>
                    <p:blipFill>
                      <a:blip r:embed="rId4"/>
                      <a:stretch>
                        <a:fillRect/>
                      </a:stretch>
                    </p:blipFill>
                    <p:spPr>
                      <a:xfrm>
                        <a:off x="1043608" y="908720"/>
                        <a:ext cx="6696744" cy="4968551"/>
                      </a:xfrm>
                      <a:prstGeom prst="rect">
                        <a:avLst/>
                      </a:prstGeom>
                    </p:spPr>
                  </p:pic>
                </p:oleObj>
              </mc:Fallback>
            </mc:AlternateContent>
          </a:graphicData>
        </a:graphic>
      </p:graphicFrame>
    </p:spTree>
    <p:extLst>
      <p:ext uri="{BB962C8B-B14F-4D97-AF65-F5344CB8AC3E}">
        <p14:creationId xmlns:p14="http://schemas.microsoft.com/office/powerpoint/2010/main" val="3628481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AU" b="1" dirty="0" smtClean="0"/>
              <a:t>Purpose of IPEd</a:t>
            </a:r>
            <a:endParaRPr lang="en-AU" b="1" dirty="0"/>
          </a:p>
        </p:txBody>
      </p:sp>
      <p:sp>
        <p:nvSpPr>
          <p:cNvPr id="3" name="Content Placeholder 2"/>
          <p:cNvSpPr>
            <a:spLocks noGrp="1"/>
          </p:cNvSpPr>
          <p:nvPr>
            <p:ph idx="1"/>
          </p:nvPr>
        </p:nvSpPr>
        <p:spPr>
          <a:xfrm>
            <a:off x="457200" y="1124744"/>
            <a:ext cx="8229600" cy="5001419"/>
          </a:xfrm>
        </p:spPr>
        <p:txBody>
          <a:bodyPr>
            <a:normAutofit fontScale="62500" lnSpcReduction="20000"/>
          </a:bodyPr>
          <a:lstStyle/>
          <a:p>
            <a:pPr marL="0" indent="0">
              <a:buNone/>
            </a:pPr>
            <a:r>
              <a:rPr lang="en-AU" b="1" dirty="0">
                <a:solidFill>
                  <a:srgbClr val="000000"/>
                </a:solidFill>
              </a:rPr>
              <a:t>The purposes for which IPEd is established are to represent professional editors and develop a high standard of professional practice through, among other things:</a:t>
            </a:r>
          </a:p>
          <a:p>
            <a:endParaRPr lang="en-AU" sz="2400" dirty="0">
              <a:solidFill>
                <a:srgbClr val="000000"/>
              </a:solidFill>
            </a:endParaRPr>
          </a:p>
          <a:p>
            <a:pPr marL="742950" indent="-742950">
              <a:buFont typeface="+mj-lt"/>
              <a:buAutoNum type="alphaLcParenR"/>
            </a:pPr>
            <a:r>
              <a:rPr lang="en-AU" sz="3800" b="1" dirty="0" smtClean="0">
                <a:solidFill>
                  <a:srgbClr val="000000"/>
                </a:solidFill>
              </a:rPr>
              <a:t>being </a:t>
            </a:r>
            <a:r>
              <a:rPr lang="en-AU" sz="3800" b="1" dirty="0">
                <a:solidFill>
                  <a:srgbClr val="000000"/>
                </a:solidFill>
              </a:rPr>
              <a:t>the nationally recognised professional association of the editing profession in Australia and other regions in which it operates</a:t>
            </a:r>
          </a:p>
          <a:p>
            <a:pPr marL="742950" indent="-742950">
              <a:spcBef>
                <a:spcPts val="600"/>
              </a:spcBef>
              <a:buFont typeface="+mj-lt"/>
              <a:buAutoNum type="alphaLcParenR"/>
            </a:pPr>
            <a:r>
              <a:rPr lang="en-AU" sz="3800" b="1" dirty="0" smtClean="0">
                <a:solidFill>
                  <a:srgbClr val="000000"/>
                </a:solidFill>
              </a:rPr>
              <a:t>providing </a:t>
            </a:r>
            <a:r>
              <a:rPr lang="en-AU" sz="3800" b="1" dirty="0">
                <a:solidFill>
                  <a:srgbClr val="000000"/>
                </a:solidFill>
              </a:rPr>
              <a:t>professional development opportunities for editors</a:t>
            </a:r>
          </a:p>
          <a:p>
            <a:pPr marL="742950" indent="-742950">
              <a:spcBef>
                <a:spcPts val="600"/>
              </a:spcBef>
              <a:buFont typeface="+mj-lt"/>
              <a:buAutoNum type="alphaLcParenR"/>
            </a:pPr>
            <a:r>
              <a:rPr lang="en-AU" sz="3800" b="1" dirty="0" smtClean="0">
                <a:solidFill>
                  <a:srgbClr val="000000"/>
                </a:solidFill>
              </a:rPr>
              <a:t>providing </a:t>
            </a:r>
            <a:r>
              <a:rPr lang="en-AU" sz="3800" b="1" dirty="0">
                <a:solidFill>
                  <a:srgbClr val="000000"/>
                </a:solidFill>
              </a:rPr>
              <a:t>an accreditation scheme that offers editors a mechanism for demonstrating their competence, as measured against Australian standards for editing practice, and provides potential employers with confidence in the skills of the editors they hire</a:t>
            </a:r>
          </a:p>
          <a:p>
            <a:pPr marL="742950" indent="-742950">
              <a:spcBef>
                <a:spcPts val="600"/>
              </a:spcBef>
              <a:buFont typeface="+mj-lt"/>
              <a:buAutoNum type="alphaLcParenR"/>
            </a:pPr>
            <a:r>
              <a:rPr lang="en-AU" sz="3800" b="1" dirty="0" smtClean="0">
                <a:solidFill>
                  <a:srgbClr val="000000"/>
                </a:solidFill>
              </a:rPr>
              <a:t>developing </a:t>
            </a:r>
            <a:r>
              <a:rPr lang="en-AU" sz="3800" b="1" dirty="0">
                <a:solidFill>
                  <a:srgbClr val="000000"/>
                </a:solidFill>
              </a:rPr>
              <a:t>and maintaining standards for all aspects of editing practice</a:t>
            </a:r>
          </a:p>
          <a:p>
            <a:pPr marL="0" indent="0">
              <a:buNone/>
            </a:pPr>
            <a:endParaRPr lang="en-AU" dirty="0"/>
          </a:p>
        </p:txBody>
      </p:sp>
    </p:spTree>
    <p:extLst>
      <p:ext uri="{BB962C8B-B14F-4D97-AF65-F5344CB8AC3E}">
        <p14:creationId xmlns:p14="http://schemas.microsoft.com/office/powerpoint/2010/main" val="4253669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000174"/>
            <a:ext cx="8352928" cy="5309146"/>
          </a:xfrm>
          <a:prstGeom prst="rect">
            <a:avLst/>
          </a:prstGeom>
        </p:spPr>
        <p:txBody>
          <a:bodyPr wrap="square">
            <a:spAutoFit/>
          </a:bodyPr>
          <a:lstStyle/>
          <a:p>
            <a:pPr marL="457200" indent="-457200">
              <a:spcBef>
                <a:spcPts val="600"/>
              </a:spcBef>
              <a:buFont typeface="+mj-lt"/>
              <a:buAutoNum type="alphaLcParenR" startAt="5"/>
            </a:pPr>
            <a:r>
              <a:rPr lang="en-AU" sz="2400" b="1" dirty="0" smtClean="0">
                <a:solidFill>
                  <a:srgbClr val="000000"/>
                </a:solidFill>
              </a:rPr>
              <a:t>advancing </a:t>
            </a:r>
            <a:r>
              <a:rPr lang="en-AU" sz="2400" b="1" dirty="0">
                <a:solidFill>
                  <a:srgbClr val="000000"/>
                </a:solidFill>
              </a:rPr>
              <a:t>the interests of Members through affiliation with international associations of editors to provide mutual recognition of membership status and accreditation</a:t>
            </a:r>
          </a:p>
          <a:p>
            <a:pPr marL="457200" indent="-457200">
              <a:spcBef>
                <a:spcPts val="600"/>
              </a:spcBef>
              <a:buFont typeface="+mj-lt"/>
              <a:buAutoNum type="alphaLcParenR" startAt="5"/>
            </a:pPr>
            <a:r>
              <a:rPr lang="en-AU" sz="2400" b="1" dirty="0" smtClean="0"/>
              <a:t>providing </a:t>
            </a:r>
            <a:r>
              <a:rPr lang="en-AU" sz="2400" b="1" dirty="0"/>
              <a:t>access to information and advice on client-editor matters, contracts and advocacy on editorial services matters</a:t>
            </a:r>
          </a:p>
          <a:p>
            <a:pPr marL="457200" indent="-457200">
              <a:spcBef>
                <a:spcPts val="600"/>
              </a:spcBef>
              <a:buFont typeface="+mj-lt"/>
              <a:buAutoNum type="alphaLcParenR" startAt="5"/>
            </a:pPr>
            <a:r>
              <a:rPr lang="en-AU" sz="2400" b="1" dirty="0" smtClean="0">
                <a:solidFill>
                  <a:srgbClr val="000000"/>
                </a:solidFill>
              </a:rPr>
              <a:t>promoting </a:t>
            </a:r>
            <a:r>
              <a:rPr lang="en-AU" sz="2400" b="1" dirty="0">
                <a:solidFill>
                  <a:srgbClr val="000000"/>
                </a:solidFill>
              </a:rPr>
              <a:t>legislative, administrative, economic, commercial and social frameworks that advance the interests of the editing profession</a:t>
            </a:r>
          </a:p>
          <a:p>
            <a:pPr marL="457200" indent="-457200">
              <a:spcBef>
                <a:spcPts val="600"/>
              </a:spcBef>
              <a:buFont typeface="+mj-lt"/>
              <a:buAutoNum type="alphaLcParenR" startAt="5"/>
            </a:pPr>
            <a:r>
              <a:rPr lang="en-AU" sz="2400" b="1" dirty="0" smtClean="0">
                <a:solidFill>
                  <a:srgbClr val="000000"/>
                </a:solidFill>
              </a:rPr>
              <a:t>educating </a:t>
            </a:r>
            <a:r>
              <a:rPr lang="en-AU" sz="2400" b="1" dirty="0">
                <a:solidFill>
                  <a:srgbClr val="000000"/>
                </a:solidFill>
              </a:rPr>
              <a:t>and informing the community about the activities and operations of the editing profession and the benefits to be derived from the use of professional editors</a:t>
            </a:r>
          </a:p>
          <a:p>
            <a:endParaRPr lang="en-AU" dirty="0"/>
          </a:p>
          <a:p>
            <a:endParaRPr lang="en-AU" dirty="0"/>
          </a:p>
        </p:txBody>
      </p:sp>
    </p:spTree>
    <p:extLst>
      <p:ext uri="{BB962C8B-B14F-4D97-AF65-F5344CB8AC3E}">
        <p14:creationId xmlns:p14="http://schemas.microsoft.com/office/powerpoint/2010/main" val="2915112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6943" y="908720"/>
            <a:ext cx="7632848" cy="5940087"/>
          </a:xfrm>
          <a:prstGeom prst="rect">
            <a:avLst/>
          </a:prstGeom>
        </p:spPr>
        <p:txBody>
          <a:bodyPr wrap="square">
            <a:spAutoFit/>
          </a:bodyPr>
          <a:lstStyle/>
          <a:p>
            <a:pPr marL="457200" indent="-457200">
              <a:spcBef>
                <a:spcPts val="600"/>
              </a:spcBef>
              <a:buFont typeface="+mj-lt"/>
              <a:buAutoNum type="alphaLcParenR" startAt="9"/>
            </a:pPr>
            <a:r>
              <a:rPr lang="en-AU" sz="2400" b="1" dirty="0" smtClean="0">
                <a:solidFill>
                  <a:srgbClr val="000000"/>
                </a:solidFill>
              </a:rPr>
              <a:t>providing </a:t>
            </a:r>
            <a:r>
              <a:rPr lang="en-AU" sz="2400" b="1" dirty="0">
                <a:solidFill>
                  <a:srgbClr val="000000"/>
                </a:solidFill>
              </a:rPr>
              <a:t>a forum for technical, commercial and social interaction, and facilitating effective research and development of solutions to issues affecting the editing profession</a:t>
            </a:r>
          </a:p>
          <a:p>
            <a:pPr marL="457200" indent="-457200">
              <a:spcBef>
                <a:spcPts val="600"/>
              </a:spcBef>
              <a:buFont typeface="+mj-lt"/>
              <a:buAutoNum type="alphaLcParenR" startAt="9"/>
            </a:pPr>
            <a:r>
              <a:rPr lang="en-AU" sz="2400" b="1" dirty="0" smtClean="0">
                <a:solidFill>
                  <a:srgbClr val="000000"/>
                </a:solidFill>
              </a:rPr>
              <a:t>promoting </a:t>
            </a:r>
            <a:r>
              <a:rPr lang="en-AU" sz="2400" b="1" dirty="0">
                <a:solidFill>
                  <a:srgbClr val="000000"/>
                </a:solidFill>
              </a:rPr>
              <a:t>ethical practice within the editing profession</a:t>
            </a:r>
          </a:p>
          <a:p>
            <a:pPr marL="457200" indent="-457200">
              <a:spcBef>
                <a:spcPts val="600"/>
              </a:spcBef>
              <a:buFont typeface="+mj-lt"/>
              <a:buAutoNum type="alphaLcParenR" startAt="9"/>
            </a:pPr>
            <a:r>
              <a:rPr lang="en-AU" sz="2400" b="1" dirty="0" smtClean="0"/>
              <a:t>promoting </a:t>
            </a:r>
            <a:r>
              <a:rPr lang="en-AU" sz="2400" b="1" dirty="0"/>
              <a:t>and maintaining close working relationships with and among Members and with other business and industry associations</a:t>
            </a:r>
          </a:p>
          <a:p>
            <a:pPr marL="457200" indent="-457200">
              <a:spcBef>
                <a:spcPts val="600"/>
              </a:spcBef>
              <a:buFont typeface="+mj-lt"/>
              <a:buAutoNum type="alphaLcParenR" startAt="9"/>
            </a:pPr>
            <a:r>
              <a:rPr lang="en-AU" sz="2400" b="1" dirty="0" smtClean="0"/>
              <a:t>providing </a:t>
            </a:r>
            <a:r>
              <a:rPr lang="en-AU" sz="2400" b="1" dirty="0"/>
              <a:t>a system for the resolution of disputes arising in the editing profession</a:t>
            </a:r>
          </a:p>
          <a:p>
            <a:pPr marL="457200" indent="-457200">
              <a:spcBef>
                <a:spcPts val="600"/>
              </a:spcBef>
              <a:buFont typeface="+mj-lt"/>
              <a:buAutoNum type="alphaLcParenR" startAt="9"/>
            </a:pPr>
            <a:r>
              <a:rPr lang="en-AU" sz="2400" b="1" dirty="0" smtClean="0"/>
              <a:t>doing </a:t>
            </a:r>
            <a:r>
              <a:rPr lang="en-AU" sz="2400" b="1" dirty="0"/>
              <a:t>all other lawful things that are incidental or conducive to the attainment of all or any of these objectives, or that may be calculated to advance directly or indirectly the interests of IPEd.</a:t>
            </a:r>
          </a:p>
        </p:txBody>
      </p:sp>
    </p:spTree>
    <p:extLst>
      <p:ext uri="{BB962C8B-B14F-4D97-AF65-F5344CB8AC3E}">
        <p14:creationId xmlns:p14="http://schemas.microsoft.com/office/powerpoint/2010/main" val="14949885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284</Words>
  <Application>Microsoft Macintosh PowerPoint</Application>
  <PresentationFormat>On-screen Show (4:3)</PresentationFormat>
  <Paragraphs>16</Paragraphs>
  <Slides>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6" baseType="lpstr">
      <vt:lpstr>Office Theme</vt:lpstr>
      <vt:lpstr>Document</vt:lpstr>
      <vt:lpstr>PowerPoint Presentation</vt:lpstr>
      <vt:lpstr>Purpose of IPEd</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Eris</dc:creator>
  <cp:lastModifiedBy>Johann Idriss</cp:lastModifiedBy>
  <cp:revision>7</cp:revision>
  <dcterms:created xsi:type="dcterms:W3CDTF">2015-09-29T11:10:08Z</dcterms:created>
  <dcterms:modified xsi:type="dcterms:W3CDTF">2015-10-08T22:33:05Z</dcterms:modified>
</cp:coreProperties>
</file>